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73" r:id="rId4"/>
    <p:sldId id="269" r:id="rId5"/>
    <p:sldId id="270" r:id="rId6"/>
    <p:sldId id="272" r:id="rId7"/>
    <p:sldId id="274" r:id="rId8"/>
    <p:sldId id="275" r:id="rId9"/>
    <p:sldId id="259" r:id="rId10"/>
    <p:sldId id="262" r:id="rId11"/>
    <p:sldId id="263" r:id="rId12"/>
    <p:sldId id="26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03B9A0-EE4E-8848-98C3-3DAADF79BA33}">
          <p14:sldIdLst>
            <p14:sldId id="256"/>
            <p14:sldId id="268"/>
            <p14:sldId id="273"/>
            <p14:sldId id="269"/>
            <p14:sldId id="270"/>
            <p14:sldId id="272"/>
            <p14:sldId id="274"/>
            <p14:sldId id="275"/>
            <p14:sldId id="259"/>
            <p14:sldId id="262"/>
            <p14:sldId id="263"/>
            <p14:sldId id="26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4F4C-D700-C848-A62D-1EA98C494214}" type="datetimeFigureOut">
              <a:rPr lang="en-KR" smtClean="0"/>
              <a:t>2021/05/03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F7281-F98F-5A49-9090-A042ED60F92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376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F7281-F98F-5A49-9090-A042ED60F92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985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F7281-F98F-5A49-9090-A042ED60F92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053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지역 환경을 분석한 맞춤 창업 위치 추천 프로그램 </a:t>
            </a:r>
            <a:endParaRPr lang="en-US" sz="4000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788631"/>
          </a:xfrm>
        </p:spPr>
        <p:txBody>
          <a:bodyPr/>
          <a:lstStyle/>
          <a:p>
            <a:r>
              <a:rPr lang="ko-KR" altLang="en-US" sz="2800" dirty="0"/>
              <a:t>시크릿 스페이스</a:t>
            </a:r>
            <a:endParaRPr lang="en-US" sz="2800" dirty="0"/>
          </a:p>
        </p:txBody>
      </p:sp>
      <p:grpSp>
        <p:nvGrpSpPr>
          <p:cNvPr id="3860" name="Graphic 17">
            <a:extLst>
              <a:ext uri="{FF2B5EF4-FFF2-40B4-BE49-F238E27FC236}">
                <a16:creationId xmlns:a16="http://schemas.microsoft.com/office/drawing/2014/main" id="{BA769A51-34B7-4034-972A-4760F02C1DFE}"/>
              </a:ext>
            </a:extLst>
          </p:cNvPr>
          <p:cNvGrpSpPr/>
          <p:nvPr/>
        </p:nvGrpSpPr>
        <p:grpSpPr>
          <a:xfrm>
            <a:off x="2811676" y="2224079"/>
            <a:ext cx="6729213" cy="3949166"/>
            <a:chOff x="2687161" y="3731096"/>
            <a:chExt cx="5158677" cy="3027467"/>
          </a:xfrm>
        </p:grpSpPr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3CEAE7CE-5B72-46E3-B38E-7811A17417CB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15B55FB2-2CCF-4511-A6D4-F8E9E3733D3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3463B8EE-1601-457F-A6CD-84A5982A8DF7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F14D2CEF-CB5A-4A30-A3D7-29758A1659AA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5C7A8224-A4AF-4B7B-8CB2-7780EBB99714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8E170869-453A-4B84-A932-E6CA36F2D3F6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3DC3F0AD-B26B-4708-A85B-52F168F1BAB2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00678293-EC30-4D5C-B778-A6DFC1A87EB5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C687E175-8992-4E6B-B1FB-37539B14E39B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ADD27EDC-5B8B-4535-8310-2A83A252D03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85E919D8-7F52-4833-80C5-36A00EA331C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B93C0CEE-333F-4CCC-8798-E7B5A6FFFB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E56267DA-2AAF-4BF4-8F4E-34CF5AA30CAE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33D28BE3-DBD9-42F0-AE2D-0C62B98553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6197F693-E649-4710-9AC7-5599367BD742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73CE5203-5158-4CFB-A315-D5B6E119151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082A61A1-CD4C-4293-BDE4-8210D6D3DDA6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5FE02C06-4E2F-47E1-9848-831B4FB6DC1A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C450A5BD-F66F-4A79-A6C4-FAD49AB00D4A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C6ECF0C2-1EEC-4C9C-AFBE-7EA9F21324E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6F201925-45D2-4D58-8E51-D823D96C321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D7C16E79-8EB2-445D-9E8B-285C67F846A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014A1688-8259-458F-9213-E41F28E300FF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BC31D892-23DA-44B9-8153-6716486A68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0F5D26D4-C77B-4092-9A63-05BBE1F29DB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10E3A7C9-A1A2-4632-8591-D8D3D89B2402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A9FDB917-F30A-4930-9C6B-35EF324257AD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726F3CAF-6521-4186-8A18-EAD63DF3134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3ED05F9D-9CE6-43DC-BB3D-0623D247FDBA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995FFB01-0C73-43BF-8C1F-A866D883CA00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9334D5BE-64FA-41CB-846B-B1368E238B3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1112BF55-C04E-419F-B3AD-7CF8F4E95F15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1FBFB09C-AE66-4813-868F-3947FFC733F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F1468E81-0F73-4797-AF66-B2DE50A3FE0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78FCC41C-60C6-47C4-B87D-B8C91C4DC820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A20F9984-6D3D-450F-BD8D-6AFD4AB11416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543D3439-FCCD-4FEA-A7F1-577E861EFA76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02247385-1B59-4032-B3B5-56FF0783D916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06505BFC-3806-4359-B4A4-A9BC9C7D267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2EDCD00B-60ED-4941-83BB-1701537814F3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E6BD4124-6A9E-41E2-A525-08E7604C8ED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0EC9436C-D139-4E15-A5D8-ED620A4282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7CE5B923-2679-4469-A41D-FC9A02AD60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1F85B7A9-98C6-4052-A2C8-2B1C69F42D9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A25F8D8D-B139-41A2-9715-4B7AD5399214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A070C4C3-804D-4709-983F-AF105D923539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63005A89-72D3-4509-93D1-9805B6A7E1A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E0962909-85EC-4E6E-83A2-326946B9FB0F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1173C339-F703-4892-898B-F522A58CDF3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155AB8E3-C0BA-4242-A2E7-E8EAEC77079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5B831873-E7CE-48A9-9D55-AF0E2399BAD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FFB1CFC9-06D0-4B6E-B274-846EB6FCF646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AB81B10D-55A7-4D6B-BDC4-DF8AA91562F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E513CE5D-376D-40FB-84FE-A7E15A310478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E86E8355-FB84-4005-B743-BEE6EEB1191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9E917365-6984-4E16-A722-4246C03B8805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E60A100C-87D2-4614-9767-A256B1545C7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DEB42B97-7436-4F41-954D-5CDDE7CC92FB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E664D7E3-695B-442D-8CF9-B65ABE5D073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8DBABFF4-403C-4C44-8DB2-2CEE0E1A468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19D66429-E7F7-4ED7-8CE4-9859BC5BB436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1B344860-9625-43B0-8F61-DBFF4A4C5B5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4AB09216-9372-46A1-AF7C-20E41B703A53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80791921-C09F-464D-957E-8FED7B9F70E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27B2AFDC-9E59-48CF-B5C9-3037396FAD8B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9CFBD951-6DD5-4A5D-AAB9-504DB824E2A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B0030561-4A78-4277-BD5F-C741D6C5B3A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7B60910C-0B91-41D2-B63B-506161F8482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CFF01C83-91B7-42F2-A1DD-CD948975BD2A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390ADF51-ADA9-433C-8809-9D50531EF2D4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B88CA8E6-1C07-4BD6-8663-4898906CB8AB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A65729E2-0A4C-4706-886D-BE7CFB0BB93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D5581D11-5EC3-472C-9566-7462831BD7BE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348F19D2-2F57-44B4-A314-7AE0A5007591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7CE7C28E-377B-4009-90E8-417C0DE2CF29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39A3C250-F2E4-45A2-AC27-646FBD6EFDB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2CDC7E0A-0E07-4314-B2AE-D6F83100DD0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D77A47F4-F968-4CCD-A5E1-BC97E82AE269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C2E94680-993B-48AE-B798-A91B07B32AB1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28486CAC-38E0-4B37-A932-F4EF3C558E3C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AC808748-5241-43DF-B42E-266CBB52595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A4420A1C-1888-4EE3-A21E-7DCD20DCAB7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8AE04481-2365-4F80-ACC2-F1245B12703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97E3D850-AAF7-47B6-B377-3004F08D56BA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ACAEE7EE-2C6C-42B6-8C86-07EAF97328B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6531AB49-AC9F-41AD-A519-1D5AFEF348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F99A427E-07D2-44AC-B9B1-5FA3A74AAD4B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81380227-6B01-44EA-82B3-840B558DBD06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A3F5FAF3-1604-4105-8AD7-FE5A1322AFB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2D2F4E7C-CBC7-4C5C-80B9-3F81C4E9B785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C062957D-1490-4525-9281-87C1B913D69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237FD8F2-ACDE-477F-AB32-195E662E0FED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5F2B6FBF-38DB-4F14-B267-B92E58C9615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3136BE06-645F-4B1A-AC99-2FDBC0EF4C7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F14051A6-344F-411B-966A-B4C20E3276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8CFDE984-DAB0-4AF5-A99E-A861C594FEB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4E4B2653-8705-43F6-99C7-2C69D128691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D00F3D1C-7C03-4686-8252-C95A5B663E0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2BCF1F7E-ACC4-4579-8077-2708483A8443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0DC35F11-2A34-450B-B804-0F0240F00C9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2278C78D-6932-44FD-8EA9-F75818100FE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AC97B060-B91B-4A42-8629-82BA453FAC08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5084C3A4-6ED1-4266-8A86-5144603421C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8F414A66-0A66-4F14-B4A1-D83DF8A59F8C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C98D119B-FDA2-4DA1-A7ED-0B6C173460D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1DBC6465-2CAA-4DF5-98E2-CBA35D5729A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D468EFB8-95C9-4859-99C7-5AF08288609E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3F5A73F0-63B1-490F-AF0B-561C59B2475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DEFE0892-B536-4C33-B623-131AF1AE3F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BC627E8A-3D0C-4A63-8DDA-4004B7FA8737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2FFD2227-F8AA-4AAE-9224-674D429CB18F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2E0FD90E-7B5B-48CB-A6B3-573B3971C8F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89" name="그룹 6">
            <a:extLst>
              <a:ext uri="{FF2B5EF4-FFF2-40B4-BE49-F238E27FC236}">
                <a16:creationId xmlns:a16="http://schemas.microsoft.com/office/drawing/2014/main" id="{2D680BFF-A7F9-4E5F-B8C1-DF6678B6E935}"/>
              </a:ext>
            </a:extLst>
          </p:cNvPr>
          <p:cNvGrpSpPr/>
          <p:nvPr/>
        </p:nvGrpSpPr>
        <p:grpSpPr>
          <a:xfrm>
            <a:off x="3531804" y="3031918"/>
            <a:ext cx="616404" cy="616404"/>
            <a:chOff x="1813250" y="2081018"/>
            <a:chExt cx="616404" cy="616404"/>
          </a:xfrm>
        </p:grpSpPr>
        <p:grpSp>
          <p:nvGrpSpPr>
            <p:cNvPr id="3990" name="그룹 317">
              <a:extLst>
                <a:ext uri="{FF2B5EF4-FFF2-40B4-BE49-F238E27FC236}">
                  <a16:creationId xmlns:a16="http://schemas.microsoft.com/office/drawing/2014/main" id="{E8D870AB-6FCF-4208-95AC-9A99A9F8182F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3992" name="눈물 방울 318">
                <a:extLst>
                  <a:ext uri="{FF2B5EF4-FFF2-40B4-BE49-F238E27FC236}">
                    <a16:creationId xmlns:a16="http://schemas.microsoft.com/office/drawing/2014/main" id="{0F747DC7-9E37-47E5-8471-012D1B999663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3" name="타원 319">
                <a:extLst>
                  <a:ext uri="{FF2B5EF4-FFF2-40B4-BE49-F238E27FC236}">
                    <a16:creationId xmlns:a16="http://schemas.microsoft.com/office/drawing/2014/main" id="{1C372B52-98CB-4E17-B7D5-6945123AAB1A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91" name="TextBox 3990">
              <a:extLst>
                <a:ext uri="{FF2B5EF4-FFF2-40B4-BE49-F238E27FC236}">
                  <a16:creationId xmlns:a16="http://schemas.microsoft.com/office/drawing/2014/main" id="{3D69509F-09DF-48A3-B844-E02118EED839}"/>
                </a:ext>
              </a:extLst>
            </p:cNvPr>
            <p:cNvSpPr txBox="1"/>
            <p:nvPr/>
          </p:nvSpPr>
          <p:spPr>
            <a:xfrm>
              <a:off x="1936698" y="2177566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94" name="그룹 7">
            <a:extLst>
              <a:ext uri="{FF2B5EF4-FFF2-40B4-BE49-F238E27FC236}">
                <a16:creationId xmlns:a16="http://schemas.microsoft.com/office/drawing/2014/main" id="{B4071CEB-7779-4AF5-B406-DC79E655F442}"/>
              </a:ext>
            </a:extLst>
          </p:cNvPr>
          <p:cNvGrpSpPr/>
          <p:nvPr/>
        </p:nvGrpSpPr>
        <p:grpSpPr>
          <a:xfrm>
            <a:off x="4851523" y="2574311"/>
            <a:ext cx="616404" cy="616404"/>
            <a:chOff x="3327523" y="1634051"/>
            <a:chExt cx="616404" cy="616404"/>
          </a:xfrm>
        </p:grpSpPr>
        <p:grpSp>
          <p:nvGrpSpPr>
            <p:cNvPr id="3995" name="그룹 321">
              <a:extLst>
                <a:ext uri="{FF2B5EF4-FFF2-40B4-BE49-F238E27FC236}">
                  <a16:creationId xmlns:a16="http://schemas.microsoft.com/office/drawing/2014/main" id="{16009640-06FF-462F-908A-2186727C211F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997" name="눈물 방울 322">
                <a:extLst>
                  <a:ext uri="{FF2B5EF4-FFF2-40B4-BE49-F238E27FC236}">
                    <a16:creationId xmlns:a16="http://schemas.microsoft.com/office/drawing/2014/main" id="{43F9B625-8B9C-460B-A9D6-32B5F6DAC65D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8" name="타원 323">
                <a:extLst>
                  <a:ext uri="{FF2B5EF4-FFF2-40B4-BE49-F238E27FC236}">
                    <a16:creationId xmlns:a16="http://schemas.microsoft.com/office/drawing/2014/main" id="{0A1E393E-B7D0-40E4-B172-BCDE58A28364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96" name="TextBox 3995">
              <a:extLst>
                <a:ext uri="{FF2B5EF4-FFF2-40B4-BE49-F238E27FC236}">
                  <a16:creationId xmlns:a16="http://schemas.microsoft.com/office/drawing/2014/main" id="{9EDDEF9A-35C2-4CB9-AF16-B8476F1629A7}"/>
                </a:ext>
              </a:extLst>
            </p:cNvPr>
            <p:cNvSpPr txBox="1"/>
            <p:nvPr/>
          </p:nvSpPr>
          <p:spPr>
            <a:xfrm>
              <a:off x="3468326" y="1741154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99" name="그룹 32">
            <a:extLst>
              <a:ext uri="{FF2B5EF4-FFF2-40B4-BE49-F238E27FC236}">
                <a16:creationId xmlns:a16="http://schemas.microsoft.com/office/drawing/2014/main" id="{0A348A0C-4417-452B-A38C-BC2A13300760}"/>
              </a:ext>
            </a:extLst>
          </p:cNvPr>
          <p:cNvGrpSpPr/>
          <p:nvPr/>
        </p:nvGrpSpPr>
        <p:grpSpPr>
          <a:xfrm>
            <a:off x="8191401" y="4644099"/>
            <a:ext cx="616404" cy="616404"/>
            <a:chOff x="3012998" y="3521197"/>
            <a:chExt cx="616404" cy="616404"/>
          </a:xfrm>
        </p:grpSpPr>
        <p:grpSp>
          <p:nvGrpSpPr>
            <p:cNvPr id="4000" name="그룹 324">
              <a:extLst>
                <a:ext uri="{FF2B5EF4-FFF2-40B4-BE49-F238E27FC236}">
                  <a16:creationId xmlns:a16="http://schemas.microsoft.com/office/drawing/2014/main" id="{CA240546-8A22-4F8C-9780-1E995208F385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4002" name="눈물 방울 325">
                <a:extLst>
                  <a:ext uri="{FF2B5EF4-FFF2-40B4-BE49-F238E27FC236}">
                    <a16:creationId xmlns:a16="http://schemas.microsoft.com/office/drawing/2014/main" id="{6F816BC5-412E-4E24-912F-3DEA24ED1F64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3" name="타원 326">
                <a:extLst>
                  <a:ext uri="{FF2B5EF4-FFF2-40B4-BE49-F238E27FC236}">
                    <a16:creationId xmlns:a16="http://schemas.microsoft.com/office/drawing/2014/main" id="{0A966C10-C055-421D-8953-5DAB5B335DE6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1" name="TextBox 4000">
              <a:extLst>
                <a:ext uri="{FF2B5EF4-FFF2-40B4-BE49-F238E27FC236}">
                  <a16:creationId xmlns:a16="http://schemas.microsoft.com/office/drawing/2014/main" id="{3397E9EB-31EC-48FD-A5C3-943BDA090611}"/>
                </a:ext>
              </a:extLst>
            </p:cNvPr>
            <p:cNvSpPr txBox="1"/>
            <p:nvPr/>
          </p:nvSpPr>
          <p:spPr>
            <a:xfrm>
              <a:off x="3131762" y="3628116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04" name="그룹 8">
            <a:extLst>
              <a:ext uri="{FF2B5EF4-FFF2-40B4-BE49-F238E27FC236}">
                <a16:creationId xmlns:a16="http://schemas.microsoft.com/office/drawing/2014/main" id="{9FF58214-5C72-4D86-8249-89F0E9E95902}"/>
              </a:ext>
            </a:extLst>
          </p:cNvPr>
          <p:cNvGrpSpPr/>
          <p:nvPr/>
        </p:nvGrpSpPr>
        <p:grpSpPr>
          <a:xfrm>
            <a:off x="7674365" y="2969535"/>
            <a:ext cx="616404" cy="616404"/>
            <a:chOff x="6150365" y="2029275"/>
            <a:chExt cx="616404" cy="616404"/>
          </a:xfrm>
        </p:grpSpPr>
        <p:grpSp>
          <p:nvGrpSpPr>
            <p:cNvPr id="4005" name="그룹 327">
              <a:extLst>
                <a:ext uri="{FF2B5EF4-FFF2-40B4-BE49-F238E27FC236}">
                  <a16:creationId xmlns:a16="http://schemas.microsoft.com/office/drawing/2014/main" id="{E86A3154-2D23-4A81-A5F4-BE114BD5A400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007" name="눈물 방울 328">
                <a:extLst>
                  <a:ext uri="{FF2B5EF4-FFF2-40B4-BE49-F238E27FC236}">
                    <a16:creationId xmlns:a16="http://schemas.microsoft.com/office/drawing/2014/main" id="{8EB83364-6938-40C9-BB4A-F5DC468F126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8" name="타원 329">
                <a:extLst>
                  <a:ext uri="{FF2B5EF4-FFF2-40B4-BE49-F238E27FC236}">
                    <a16:creationId xmlns:a16="http://schemas.microsoft.com/office/drawing/2014/main" id="{5795D53F-C6BB-4B78-ADCE-775BF42057C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6" name="TextBox 4005">
              <a:extLst>
                <a:ext uri="{FF2B5EF4-FFF2-40B4-BE49-F238E27FC236}">
                  <a16:creationId xmlns:a16="http://schemas.microsoft.com/office/drawing/2014/main" id="{D9F45330-3F6A-4717-9561-FABF71462198}"/>
                </a:ext>
              </a:extLst>
            </p:cNvPr>
            <p:cNvSpPr txBox="1"/>
            <p:nvPr/>
          </p:nvSpPr>
          <p:spPr>
            <a:xfrm>
              <a:off x="6281550" y="2130819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09" name="그룹 16">
            <a:extLst>
              <a:ext uri="{FF2B5EF4-FFF2-40B4-BE49-F238E27FC236}">
                <a16:creationId xmlns:a16="http://schemas.microsoft.com/office/drawing/2014/main" id="{73884604-9E65-42C5-88FA-4DF9468AF965}"/>
              </a:ext>
            </a:extLst>
          </p:cNvPr>
          <p:cNvGrpSpPr/>
          <p:nvPr/>
        </p:nvGrpSpPr>
        <p:grpSpPr>
          <a:xfrm>
            <a:off x="4713044" y="4367412"/>
            <a:ext cx="616404" cy="616404"/>
            <a:chOff x="6680955" y="3660370"/>
            <a:chExt cx="616404" cy="616404"/>
          </a:xfrm>
        </p:grpSpPr>
        <p:grpSp>
          <p:nvGrpSpPr>
            <p:cNvPr id="4010" name="그룹 5">
              <a:extLst>
                <a:ext uri="{FF2B5EF4-FFF2-40B4-BE49-F238E27FC236}">
                  <a16:creationId xmlns:a16="http://schemas.microsoft.com/office/drawing/2014/main" id="{B1CF5E1A-9772-4BB6-AE64-4A7958EB7198}"/>
                </a:ext>
              </a:extLst>
            </p:cNvPr>
            <p:cNvGrpSpPr/>
            <p:nvPr/>
          </p:nvGrpSpPr>
          <p:grpSpPr>
            <a:xfrm>
              <a:off x="6680955" y="3660370"/>
              <a:ext cx="616404" cy="616404"/>
              <a:chOff x="10579276" y="3457866"/>
              <a:chExt cx="1097175" cy="1097175"/>
            </a:xfrm>
          </p:grpSpPr>
          <p:sp>
            <p:nvSpPr>
              <p:cNvPr id="4012" name="눈물 방울 2">
                <a:extLst>
                  <a:ext uri="{FF2B5EF4-FFF2-40B4-BE49-F238E27FC236}">
                    <a16:creationId xmlns:a16="http://schemas.microsoft.com/office/drawing/2014/main" id="{3606E4EE-1897-4F1E-9DE4-1D6C4B27B85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3" name="타원 4">
                <a:extLst>
                  <a:ext uri="{FF2B5EF4-FFF2-40B4-BE49-F238E27FC236}">
                    <a16:creationId xmlns:a16="http://schemas.microsoft.com/office/drawing/2014/main" id="{CEAD60AF-D291-4D88-9D11-0FFBF27FB396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11" name="TextBox 4010">
              <a:extLst>
                <a:ext uri="{FF2B5EF4-FFF2-40B4-BE49-F238E27FC236}">
                  <a16:creationId xmlns:a16="http://schemas.microsoft.com/office/drawing/2014/main" id="{9A1772C1-9C0C-4389-94D1-03746EB684E5}"/>
                </a:ext>
              </a:extLst>
            </p:cNvPr>
            <p:cNvSpPr txBox="1"/>
            <p:nvPr/>
          </p:nvSpPr>
          <p:spPr>
            <a:xfrm>
              <a:off x="6828181" y="3759487"/>
              <a:ext cx="356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DE2-31ED-BB46-B652-0CA8ADFC20A6}"/>
              </a:ext>
            </a:extLst>
          </p:cNvPr>
          <p:cNvSpPr txBox="1"/>
          <p:nvPr/>
        </p:nvSpPr>
        <p:spPr>
          <a:xfrm>
            <a:off x="233446" y="5660099"/>
            <a:ext cx="2683925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endParaRPr lang="en-US" altLang="ko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김진성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박채희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사호진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이찬주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한현수</a:t>
            </a:r>
            <a:endParaRPr lang="en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80D8D-E247-654B-A5C8-FB875587FE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75955"/>
            <a:ext cx="10800000" cy="5400000"/>
          </a:xfrm>
          <a:prstGeom prst="rect">
            <a:avLst/>
          </a:prstGeom>
        </p:spPr>
      </p:pic>
      <p:sp>
        <p:nvSpPr>
          <p:cNvPr id="3" name="제목 4">
            <a:extLst>
              <a:ext uri="{FF2B5EF4-FFF2-40B4-BE49-F238E27FC236}">
                <a16:creationId xmlns:a16="http://schemas.microsoft.com/office/drawing/2014/main" id="{D6D256D9-B083-9E47-849F-4F2EEE3C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구현한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341541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AAECC-0E7E-8E47-AEBE-013E25B334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75955"/>
            <a:ext cx="10800000" cy="5400000"/>
          </a:xfrm>
          <a:prstGeom prst="rect">
            <a:avLst/>
          </a:prstGeom>
        </p:spPr>
      </p:pic>
      <p:sp>
        <p:nvSpPr>
          <p:cNvPr id="3" name="제목 4">
            <a:extLst>
              <a:ext uri="{FF2B5EF4-FFF2-40B4-BE49-F238E27FC236}">
                <a16:creationId xmlns:a16="http://schemas.microsoft.com/office/drawing/2014/main" id="{48FD8E61-6BAE-5848-B49A-D93A8EC5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구현한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315661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817BE-FA0C-E142-85EE-B7BE0A1AE05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75955"/>
            <a:ext cx="10800000" cy="5400000"/>
          </a:xfrm>
          <a:prstGeom prst="rect">
            <a:avLst/>
          </a:prstGeom>
        </p:spPr>
      </p:pic>
      <p:sp>
        <p:nvSpPr>
          <p:cNvPr id="3" name="제목 4">
            <a:extLst>
              <a:ext uri="{FF2B5EF4-FFF2-40B4-BE49-F238E27FC236}">
                <a16:creationId xmlns:a16="http://schemas.microsoft.com/office/drawing/2014/main" id="{8B79350D-2B5D-8A44-8AE1-31493BF8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구현한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365839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E526-4AB1-7347-B08E-03A08C30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3FAD6-F1EA-1F4C-BDA2-512188549DDF}"/>
              </a:ext>
            </a:extLst>
          </p:cNvPr>
          <p:cNvSpPr txBox="1"/>
          <p:nvPr/>
        </p:nvSpPr>
        <p:spPr>
          <a:xfrm>
            <a:off x="1476515" y="5023480"/>
            <a:ext cx="967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창업 추천 지역을 단순히 시각적으로 판단하는게 아닌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추출해온 각 좌표들을 수학적으로 계산해 동일 업종과 겹치는 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것을 피하면서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공통 환경을 많이 가지는 지역을 찾아내는 것이 목표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  <a:endParaRPr lang="en-US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3292B-DA3A-8345-98A8-0C74FC9E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11" y="975955"/>
            <a:ext cx="3601135" cy="3851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8AA22-03B1-0A46-B7F6-AA63C4D6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97" y="975955"/>
            <a:ext cx="3392252" cy="3851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5E134-61F8-7C47-8980-07E1856F7ED2}"/>
              </a:ext>
            </a:extLst>
          </p:cNvPr>
          <p:cNvSpPr txBox="1"/>
          <p:nvPr/>
        </p:nvSpPr>
        <p:spPr>
          <a:xfrm>
            <a:off x="5747186" y="247864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…</a:t>
            </a:r>
            <a:endParaRPr lang="en-KR" sz="4000" dirty="0"/>
          </a:p>
        </p:txBody>
      </p:sp>
    </p:spTree>
    <p:extLst>
      <p:ext uri="{BB962C8B-B14F-4D97-AF65-F5344CB8AC3E}">
        <p14:creationId xmlns:p14="http://schemas.microsoft.com/office/powerpoint/2010/main" val="28290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3069-01CF-DF45-A51E-40130666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006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dirty="0"/>
              <a:t>창업 희망 업종</a:t>
            </a:r>
            <a:r>
              <a:rPr lang="en-US" altLang="ko-KR" dirty="0"/>
              <a:t>,</a:t>
            </a:r>
            <a:r>
              <a:rPr lang="ko-KR" altLang="en-US" dirty="0"/>
              <a:t> 지역</a:t>
            </a:r>
            <a:r>
              <a:rPr lang="en-US" altLang="ko-KR" dirty="0"/>
              <a:t>,</a:t>
            </a:r>
            <a:r>
              <a:rPr lang="ko-KR" altLang="en-US" dirty="0"/>
              <a:t> 자금 입력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F9E-4493-3646-91BB-0ECC6F1CA02E}"/>
              </a:ext>
            </a:extLst>
          </p:cNvPr>
          <p:cNvSpPr txBox="1"/>
          <p:nvPr/>
        </p:nvSpPr>
        <p:spPr>
          <a:xfrm>
            <a:off x="1542269" y="460269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창업 희망 업종 </a:t>
            </a:r>
            <a:r>
              <a:rPr lang="en-US" altLang="ko-KR" dirty="0"/>
              <a:t>:</a:t>
            </a:r>
            <a:r>
              <a:rPr lang="ko-KR" altLang="en-US" dirty="0"/>
              <a:t> 약국</a:t>
            </a:r>
            <a:endParaRPr lang="en-KR" dirty="0"/>
          </a:p>
        </p:txBody>
      </p:sp>
      <p:pic>
        <p:nvPicPr>
          <p:cNvPr id="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2B6D740-56D6-F04A-B93D-2341AFE8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69" y="305054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D4E8C-6563-FD41-9A17-4F5E7F682935}"/>
              </a:ext>
            </a:extLst>
          </p:cNvPr>
          <p:cNvSpPr/>
          <p:nvPr/>
        </p:nvSpPr>
        <p:spPr>
          <a:xfrm>
            <a:off x="5301074" y="4349964"/>
            <a:ext cx="1816608" cy="874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창업 희망 지역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서울시 성산동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C149C-53BA-8D40-A0A8-DF63D19BFD76}"/>
              </a:ext>
            </a:extLst>
          </p:cNvPr>
          <p:cNvSpPr/>
          <p:nvPr/>
        </p:nvSpPr>
        <p:spPr>
          <a:xfrm>
            <a:off x="8461248" y="4325831"/>
            <a:ext cx="2243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창업 희망 자금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억</a:t>
            </a:r>
            <a:endParaRPr lang="en-KR" dirty="0"/>
          </a:p>
        </p:txBody>
      </p:sp>
      <p:pic>
        <p:nvPicPr>
          <p:cNvPr id="2052" name="Picture 4" descr="브랜드 | 서울특별시">
            <a:extLst>
              <a:ext uri="{FF2B5EF4-FFF2-40B4-BE49-F238E27FC236}">
                <a16:creationId xmlns:a16="http://schemas.microsoft.com/office/drawing/2014/main" id="{CEA00ABB-65FC-2B43-9EC0-1AF26FAE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12" y="2976887"/>
            <a:ext cx="2681732" cy="13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돈주머니 클립 아트. 무료 다운로드. | Creazilla">
            <a:extLst>
              <a:ext uri="{FF2B5EF4-FFF2-40B4-BE49-F238E27FC236}">
                <a16:creationId xmlns:a16="http://schemas.microsoft.com/office/drawing/2014/main" id="{14D5C41D-E776-024A-AA9F-F01A4A8C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941" y="2686271"/>
            <a:ext cx="1803941" cy="180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6943D-70FF-A347-870D-DC2F774A43FC}"/>
              </a:ext>
            </a:extLst>
          </p:cNvPr>
          <p:cNvSpPr txBox="1"/>
          <p:nvPr/>
        </p:nvSpPr>
        <p:spPr>
          <a:xfrm>
            <a:off x="870949" y="189832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예시</a:t>
            </a:r>
            <a:r>
              <a:rPr lang="en-US" altLang="ko-KR" sz="2400" dirty="0"/>
              <a:t>)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24301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872864B7-5EDE-EB49-9C87-85076116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92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01B3F5CF-E9F0-9941-81E5-A2EA27D5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31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A88D627F-E528-8347-968B-D46E8C7E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0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6B5CC66B-DD11-1945-AA30-A6CDE579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609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7D98FBC7-6690-3847-B089-0C347F9D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0030B7BD-D729-E540-83C8-EC5C7954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92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24FC4F1E-7C52-B346-8907-68F9DAB8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31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B3E5FF05-C8F4-C54E-AA1F-E16C0341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0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666BF06-2D52-BA48-9BDC-FC82D1A3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609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14CF008-E092-3542-A0DC-77C2B852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63CC02E-8909-4A40-A68F-7442D67C90BB}"/>
              </a:ext>
            </a:extLst>
          </p:cNvPr>
          <p:cNvSpPr txBox="1">
            <a:spLocks/>
          </p:cNvSpPr>
          <p:nvPr/>
        </p:nvSpPr>
        <p:spPr>
          <a:xfrm>
            <a:off x="0" y="27550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/>
              <a:t>전국 인기 약국 </a:t>
            </a:r>
            <a:r>
              <a:rPr lang="en-US" altLang="ko-KR" sz="4400" dirty="0"/>
              <a:t>10</a:t>
            </a:r>
            <a:r>
              <a:rPr lang="ko-KR" altLang="en-US" sz="4400" dirty="0"/>
              <a:t>개 </a:t>
            </a:r>
            <a:r>
              <a:rPr lang="ko-KR" altLang="en-US" sz="4400" dirty="0" err="1"/>
              <a:t>업체명</a:t>
            </a:r>
            <a:r>
              <a:rPr lang="en-US" altLang="ko-KR" sz="4400" dirty="0"/>
              <a:t>,</a:t>
            </a:r>
            <a:r>
              <a:rPr lang="ko-KR" altLang="en-US" sz="4400" dirty="0"/>
              <a:t> 주소 가져오기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70757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4B3D8-4CC9-7249-BB71-C03861E59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54"/>
          <a:stretch/>
        </p:blipFill>
        <p:spPr>
          <a:xfrm>
            <a:off x="5285202" y="1207784"/>
            <a:ext cx="5421971" cy="533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4FF9E-4493-3646-91BB-0ECC6F1CA02E}"/>
              </a:ext>
            </a:extLst>
          </p:cNvPr>
          <p:cNvSpPr txBox="1"/>
          <p:nvPr/>
        </p:nvSpPr>
        <p:spPr>
          <a:xfrm>
            <a:off x="368403" y="2108580"/>
            <a:ext cx="466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업종별 영업이 잘되는 기준을 인기도순으로 잡고 진행</a:t>
            </a: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업종 인기도순으로 상위 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10</a:t>
            </a: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 추출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    해당 업체 이름과 주소 정보를 저장</a:t>
            </a:r>
            <a:endParaRPr lang="en-US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032CF-3778-4A46-A270-9957DFD553DF}"/>
              </a:ext>
            </a:extLst>
          </p:cNvPr>
          <p:cNvSpPr txBox="1"/>
          <p:nvPr/>
        </p:nvSpPr>
        <p:spPr>
          <a:xfrm>
            <a:off x="6564419" y="2108580"/>
            <a:ext cx="173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인기도순</a:t>
            </a:r>
            <a:endParaRPr lang="ko-KR" altLang="en-US" sz="2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9D52C0-B95B-4A46-82DC-4F9A6A5D48EF}"/>
              </a:ext>
            </a:extLst>
          </p:cNvPr>
          <p:cNvSpPr/>
          <p:nvPr/>
        </p:nvSpPr>
        <p:spPr>
          <a:xfrm>
            <a:off x="7212056" y="2710049"/>
            <a:ext cx="444520" cy="406334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F6812D-CC0B-F341-9681-8DCF0CBF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50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전국 인기 약국 </a:t>
            </a:r>
            <a:r>
              <a:rPr lang="en-US" altLang="ko-KR" sz="4400" dirty="0"/>
              <a:t>10</a:t>
            </a:r>
            <a:r>
              <a:rPr lang="ko-KR" altLang="en-US" sz="4400" dirty="0"/>
              <a:t>개 </a:t>
            </a:r>
            <a:r>
              <a:rPr lang="ko-KR" altLang="en-US" sz="4400" dirty="0" err="1"/>
              <a:t>업체명</a:t>
            </a:r>
            <a:r>
              <a:rPr lang="en-US" altLang="ko-KR" sz="4400" dirty="0"/>
              <a:t>,</a:t>
            </a:r>
            <a:r>
              <a:rPr lang="ko-KR" altLang="en-US" sz="4400" dirty="0"/>
              <a:t> 주소 가져오기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139372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6F51780-34EF-46B1-B9FF-1BA36BE6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추출한 주소들을 위도</a:t>
            </a:r>
            <a:r>
              <a:rPr lang="en-US" altLang="ko-KR" dirty="0"/>
              <a:t>,</a:t>
            </a:r>
            <a:r>
              <a:rPr lang="ko-KR" altLang="en-US" dirty="0"/>
              <a:t> 경도 좌표로 바꾸기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8BCE1-AEBE-495D-9999-00AAF3933FBB}"/>
              </a:ext>
            </a:extLst>
          </p:cNvPr>
          <p:cNvSpPr txBox="1"/>
          <p:nvPr/>
        </p:nvSpPr>
        <p:spPr>
          <a:xfrm>
            <a:off x="730928" y="1556995"/>
            <a:ext cx="513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10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 업체들의 주소를 위도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경도 좌표로 바꾼다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  <a:endParaRPr lang="en-US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7F7AE7-E816-4D63-A004-57CD0F156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" t="5172" b="290"/>
          <a:stretch/>
        </p:blipFill>
        <p:spPr>
          <a:xfrm>
            <a:off x="1947580" y="3092142"/>
            <a:ext cx="9513492" cy="34400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91F3BD-9770-4C2A-B940-7B853BF388F2}"/>
              </a:ext>
            </a:extLst>
          </p:cNvPr>
          <p:cNvSpPr/>
          <p:nvPr/>
        </p:nvSpPr>
        <p:spPr>
          <a:xfrm>
            <a:off x="5681472" y="5511620"/>
            <a:ext cx="3316224" cy="216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7A2865-2DE7-471D-81F3-20C41A50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746" y="1129546"/>
            <a:ext cx="4775326" cy="27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6F51780-34EF-46B1-B9FF-1BA36BE6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인기 약국 </a:t>
            </a:r>
            <a:r>
              <a:rPr lang="en-US" altLang="ko-KR" sz="4000" dirty="0"/>
              <a:t>10</a:t>
            </a:r>
            <a:r>
              <a:rPr lang="ko-KR" altLang="en-US" sz="4000" dirty="0"/>
              <a:t>개 업체 주변 교통 정보 가져오기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84238D12-911F-B24F-8360-CD120183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5" y="1597152"/>
            <a:ext cx="4109260" cy="4789830"/>
          </a:xfrm>
          <a:prstGeom prst="rect">
            <a:avLst/>
          </a:prstGeom>
        </p:spPr>
      </p:pic>
      <p:sp>
        <p:nvSpPr>
          <p:cNvPr id="10" name="오른쪽 화살표[R] 6">
            <a:extLst>
              <a:ext uri="{FF2B5EF4-FFF2-40B4-BE49-F238E27FC236}">
                <a16:creationId xmlns:a16="http://schemas.microsoft.com/office/drawing/2014/main" id="{72DD2FC2-6FA6-C34E-8776-D487DC661BA4}"/>
              </a:ext>
            </a:extLst>
          </p:cNvPr>
          <p:cNvSpPr/>
          <p:nvPr/>
        </p:nvSpPr>
        <p:spPr>
          <a:xfrm>
            <a:off x="6003991" y="2994982"/>
            <a:ext cx="1274324" cy="10408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0">
            <a:extLst>
              <a:ext uri="{FF2B5EF4-FFF2-40B4-BE49-F238E27FC236}">
                <a16:creationId xmlns:a16="http://schemas.microsoft.com/office/drawing/2014/main" id="{9D24A7E7-EB30-C041-8EE4-4EEBCAB1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95" y="2200656"/>
            <a:ext cx="552629" cy="552629"/>
          </a:xfrm>
          <a:prstGeom prst="rect">
            <a:avLst/>
          </a:prstGeom>
        </p:spPr>
      </p:pic>
      <p:pic>
        <p:nvPicPr>
          <p:cNvPr id="13" name="그림 11">
            <a:extLst>
              <a:ext uri="{FF2B5EF4-FFF2-40B4-BE49-F238E27FC236}">
                <a16:creationId xmlns:a16="http://schemas.microsoft.com/office/drawing/2014/main" id="{A7590BF7-FB5E-1D41-A83F-FD638C67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23" y="4209255"/>
            <a:ext cx="552629" cy="552629"/>
          </a:xfrm>
          <a:prstGeom prst="rect">
            <a:avLst/>
          </a:prstGeom>
        </p:spPr>
      </p:pic>
      <p:pic>
        <p:nvPicPr>
          <p:cNvPr id="14" name="그림 12">
            <a:extLst>
              <a:ext uri="{FF2B5EF4-FFF2-40B4-BE49-F238E27FC236}">
                <a16:creationId xmlns:a16="http://schemas.microsoft.com/office/drawing/2014/main" id="{5DBB10EB-8986-8E4D-9DDC-0F35948B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54" y="2466476"/>
            <a:ext cx="552629" cy="552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BFDF9A-8344-4541-B0C7-0CF55A5DD39C}"/>
              </a:ext>
            </a:extLst>
          </p:cNvPr>
          <p:cNvSpPr txBox="1"/>
          <p:nvPr/>
        </p:nvSpPr>
        <p:spPr>
          <a:xfrm>
            <a:off x="7973259" y="1437920"/>
            <a:ext cx="42187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사용자 지정 </a:t>
            </a: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구역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안에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신호등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개수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방지턱</a:t>
            </a: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개수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차량 통행 금지 구역 유 무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en-US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어린이 보호 구역 유 무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차량 제한 속도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kumimoji="1" lang="ko-KR" altLang="en-US" sz="28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등의 모든 교통 정보</a:t>
            </a:r>
            <a:endParaRPr kumimoji="1" lang="en-US" altLang="ko-KR" sz="28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570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E5120-B21F-FA45-B6C0-B6B2031C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205"/>
            <a:ext cx="5641622" cy="424759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BDC04B3-8FEE-BE42-8B5A-F9277D45929E}"/>
              </a:ext>
            </a:extLst>
          </p:cNvPr>
          <p:cNvSpPr/>
          <p:nvPr/>
        </p:nvSpPr>
        <p:spPr>
          <a:xfrm>
            <a:off x="6003991" y="2994982"/>
            <a:ext cx="1274324" cy="10408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EA9FF-1660-A049-A46F-9CF6F010524C}"/>
              </a:ext>
            </a:extLst>
          </p:cNvPr>
          <p:cNvSpPr txBox="1"/>
          <p:nvPr/>
        </p:nvSpPr>
        <p:spPr>
          <a:xfrm>
            <a:off x="7973259" y="1622586"/>
            <a:ext cx="42187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사용자 지정 </a:t>
            </a: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구역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안에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기관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회사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식당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아파트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kumimoji="1" lang="ko-KR" altLang="en-US" sz="28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등의 모든 건물 정보</a:t>
            </a:r>
            <a:endParaRPr kumimoji="1" lang="en-US" altLang="ko-KR" sz="28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en-US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4425ABC0-7E7E-FF4E-A887-EBEAF16B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인기 약국 </a:t>
            </a:r>
            <a:r>
              <a:rPr lang="en-US" altLang="ko-KR" sz="4000" dirty="0"/>
              <a:t>10</a:t>
            </a:r>
            <a:r>
              <a:rPr lang="ko-KR" altLang="en-US" sz="4000" dirty="0"/>
              <a:t>개 업체 주변 건물 정보 가져오기</a:t>
            </a:r>
          </a:p>
        </p:txBody>
      </p:sp>
    </p:spTree>
    <p:extLst>
      <p:ext uri="{BB962C8B-B14F-4D97-AF65-F5344CB8AC3E}">
        <p14:creationId xmlns:p14="http://schemas.microsoft.com/office/powerpoint/2010/main" val="315456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8386CDE-98B0-9B46-92B1-F62022B4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1106424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B955B83F-FBDB-EB42-8DB9-D542C243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1106423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F1EAC84F-AB54-6F49-8406-3EF3A60F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202211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CD1F61B9-3BF0-DD4F-8881-B9A2560A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2022114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A533560-2583-E14F-9CA5-1EC78FBE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293780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4A27F6CE-E26A-4D4F-AE4A-CF789775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293780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B2144DB-FD76-2F4E-BD0A-90D839E2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385349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005B6DF-74F3-F64A-820B-1E6626B5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385349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7B20CF57-4332-D04B-8814-42EF9C67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4769187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92260659-AAC6-DB47-BCD4-B8CE7D4B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476918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B87EC5-FFF5-B841-9812-192B2E25449B}"/>
              </a:ext>
            </a:extLst>
          </p:cNvPr>
          <p:cNvSpPr txBox="1"/>
          <p:nvPr/>
        </p:nvSpPr>
        <p:spPr>
          <a:xfrm>
            <a:off x="6375931" y="5087953"/>
            <a:ext cx="42931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전국 인기 약국들이 가지는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algn="ctr"/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주변 환경 공통점을 찾아낸다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!</a:t>
            </a:r>
            <a:endParaRPr lang="en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5124" name="Picture 4" descr="벤 다이어그램의 아름다움 : 네이버 블로그">
            <a:extLst>
              <a:ext uri="{FF2B5EF4-FFF2-40B4-BE49-F238E27FC236}">
                <a16:creationId xmlns:a16="http://schemas.microsoft.com/office/drawing/2014/main" id="{6D11BD02-A35E-2B46-824D-D519185A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13" y="815940"/>
            <a:ext cx="4089400" cy="407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7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D0B4C-4BBA-494F-B750-1748EBB2D4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75955"/>
            <a:ext cx="10800000" cy="5400000"/>
          </a:xfrm>
          <a:prstGeom prst="rect">
            <a:avLst/>
          </a:prstGeom>
        </p:spPr>
      </p:pic>
      <p:sp>
        <p:nvSpPr>
          <p:cNvPr id="3" name="제목 4">
            <a:extLst>
              <a:ext uri="{FF2B5EF4-FFF2-40B4-BE49-F238E27FC236}">
                <a16:creationId xmlns:a16="http://schemas.microsoft.com/office/drawing/2014/main" id="{B6E1D9C1-3D9B-F241-831E-B147AFC4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실제 구현한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1231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11657</TotalTime>
  <Words>214</Words>
  <Application>Microsoft Macintosh PowerPoint</Application>
  <PresentationFormat>Widescreen</PresentationFormat>
  <Paragraphs>65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AppleSDGothicNeoL00</vt:lpstr>
      <vt:lpstr>AppleSDGothicNeoR00</vt:lpstr>
      <vt:lpstr>Arial</vt:lpstr>
      <vt:lpstr>Calibri</vt:lpstr>
      <vt:lpstr>Office Theme</vt:lpstr>
      <vt:lpstr>지역 환경을 분석한 맞춤 창업 위치 추천 프로그램 </vt:lpstr>
      <vt:lpstr>창업 희망 업종, 지역, 자금 입력</vt:lpstr>
      <vt:lpstr>PowerPoint Presentation</vt:lpstr>
      <vt:lpstr>전국 인기 약국 10개 업체명, 주소 가져오기</vt:lpstr>
      <vt:lpstr>추출한 주소들을 위도, 경도 좌표로 바꾸기 </vt:lpstr>
      <vt:lpstr>인기 약국 10개 업체 주변 교통 정보 가져오기</vt:lpstr>
      <vt:lpstr>인기 약국 10개 업체 주변 건물 정보 가져오기</vt:lpstr>
      <vt:lpstr>PowerPoint Presentation</vt:lpstr>
      <vt:lpstr>실제 구현한 프로그램</vt:lpstr>
      <vt:lpstr>실제 구현한 프로그램</vt:lpstr>
      <vt:lpstr>실제 구현한 프로그램</vt:lpstr>
      <vt:lpstr>실제 구현한 프로그램</vt:lpstr>
      <vt:lpstr>개선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김진성</cp:lastModifiedBy>
  <cp:revision>144</cp:revision>
  <dcterms:created xsi:type="dcterms:W3CDTF">2018-02-18T19:39:47Z</dcterms:created>
  <dcterms:modified xsi:type="dcterms:W3CDTF">2021-05-03T02:30:43Z</dcterms:modified>
</cp:coreProperties>
</file>